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1" r:id="rId4"/>
    <p:sldId id="263" r:id="rId5"/>
    <p:sldId id="259" r:id="rId6"/>
    <p:sldId id="266" r:id="rId7"/>
    <p:sldId id="256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1866" autoAdjust="0"/>
  </p:normalViewPr>
  <p:slideViewPr>
    <p:cSldViewPr snapToGrid="0">
      <p:cViewPr varScale="1">
        <p:scale>
          <a:sx n="60" d="100"/>
          <a:sy n="60" d="100"/>
        </p:scale>
        <p:origin x="16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F147B-8460-5C56-26BF-E67F8A546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3797FB-42BA-5172-A36A-1651A43E6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7A677-CC7A-10B7-F07F-037DCEE4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8C4C9-BDF6-7A6B-601D-C3F99BBA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44C1D-2ACE-216A-9265-9DB7BDC3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0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E8DBF-C102-A7A9-8570-50269E97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1F2DC-A911-D231-3320-65DA98648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5959A3-DE82-5477-2955-731E4D76B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75FF38-60F4-2E45-343E-5D9EA6B2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D2612-34CC-C5CF-C9DB-9C4F658B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83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34574A-CB20-F1EC-E765-FEE6DE6D5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6C63BD-23D7-5944-8E15-1CA96C9A0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3575D-8AAC-2BF7-0495-AC231AD9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77484-F4D6-0EDD-9504-61F69705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FB7E5-FC92-EAEB-2D1A-18BF5D33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4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8FAC2-2EA4-1CFA-40FC-D5A569E3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669EAA-5FA5-9B58-40B4-418E6D7FF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14E628-5089-C38F-6919-6E459E2A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4DB9A-34E6-07D2-C8B2-C6D54346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9BE22-BBC3-182A-2586-102D338B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7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FF5EB-E04D-35CE-22A7-CA63F2B8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49E5A-A101-8C80-D78A-624CBD9C8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54DF0-F33C-E6CB-9BEB-51CC71DD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294B4F-AE3A-F636-2867-B9A5C038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68A82-21A1-3338-EE74-C156B49C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7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678BB-EA40-CC73-2789-9848672B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37B9B-0AC7-2274-FFD0-84566C910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C987FA-4F94-5AE2-AF73-40326C24D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152898-4402-0684-6B06-49F2F5F6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272B32-7A4F-66D3-045C-D6157102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80712-F5B2-BA86-CB1C-83A0682E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6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42B1C-85F8-2E4E-54A7-1B6475BB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AF7C5-AC75-47C6-0F01-B58890D8E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5C7EEF-A0C9-083C-46E1-42FDC0FDF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986F73-9B19-755C-099B-07DA9C5B8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C25AEF-84BB-D923-ACA8-3D36B5E15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BB8D94-F38D-1EAF-8A4F-C0CAB11F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B3AD6D-49D3-DE85-81BA-8C5F535B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C9EEAA-2216-A53E-EA11-20A430BA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1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A8F2A-D143-A857-CE56-1B3C7413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58373E-7737-D469-8531-C2C8E17B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1DEFB8-EFBB-2A19-4FDB-01FF3890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92AEE0-2E4C-0B59-0673-EFA59ED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1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05B999-49D1-4FBD-BF4B-2A4436C2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4CFBF4-5E54-94BC-6FB1-E34D24F5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F543F-3056-D2D1-510B-53660284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7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EBAA8-A219-FCF3-3DD7-B414F5A9E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B6788-E4CE-472B-E9D3-4F5825B8C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CFD015-1960-F665-0D3E-9B567CA17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F8862-ADBA-B416-280A-C12F4AE15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07A835-6BD8-0ABB-68BC-A4D392FED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8CF722-A53A-0317-18C6-690AC65C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446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A0380-6BB5-1AFF-C262-D4EEC500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6172C6-DC9B-6883-FE48-49D4F2A4E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40263-A0E9-5CEF-FD1D-61B2AFE0F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B397F-B6DF-3C5F-A5D4-3CD04000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F5DDB5-E99F-4C73-1743-3E462772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BA820-FC38-E59B-345E-AD08CD58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8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9E57F3-4F27-FEC9-442F-D88A3FE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2612E-9881-F1B2-5C5D-30F450303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1FB93-AD84-6D82-94BA-012BD23C8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FE8A2F-8CAB-42CA-8A94-B57D67887005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318D1-CF80-C313-05A8-4814C7329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307BF-5D2B-C7FA-F242-60C487193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0144B7-8BD8-4B5A-B1A8-E021B2B6A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00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C7D71-C94C-3653-2BF5-4560AB9A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83763"/>
            <a:ext cx="10515600" cy="1325563"/>
          </a:xfrm>
        </p:spPr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1DAD4-D5AB-AD03-D306-DD0FD86D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114341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병원 시스템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응급차 </a:t>
            </a:r>
            <a:r>
              <a:rPr lang="ko-KR" altLang="en-US" dirty="0" err="1"/>
              <a:t>재이송</a:t>
            </a:r>
            <a:r>
              <a:rPr lang="en-US" altLang="ko-KR" dirty="0"/>
              <a:t>:</a:t>
            </a:r>
            <a:r>
              <a:rPr lang="ko-KR" altLang="en-US" dirty="0"/>
              <a:t> 환자를 이송하였는데 현장에서 거부하여 </a:t>
            </a:r>
            <a:r>
              <a:rPr lang="ko-KR" altLang="en-US" dirty="0" err="1"/>
              <a:t>재이송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재이송률</a:t>
            </a:r>
            <a:r>
              <a:rPr lang="ko-KR" altLang="en-US" dirty="0"/>
              <a:t> 증가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dirty="0"/>
              <a:t>미리 병원의 수용가능 인원</a:t>
            </a:r>
            <a:r>
              <a:rPr lang="en-US" altLang="ko-KR" dirty="0"/>
              <a:t>, </a:t>
            </a:r>
            <a:r>
              <a:rPr lang="ko-KR" altLang="en-US" dirty="0"/>
              <a:t>의료진의 수 파악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1" name="그림 10" descr="텍스트, 스크린샷, 차량, 육상 차량이(가) 표시된 사진&#10;&#10;자동 생성된 설명">
            <a:extLst>
              <a:ext uri="{FF2B5EF4-FFF2-40B4-BE49-F238E27FC236}">
                <a16:creationId xmlns:a16="http://schemas.microsoft.com/office/drawing/2014/main" id="{19469BC8-13FC-1BA6-113E-73AB9EB42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43" y="3123987"/>
            <a:ext cx="4297997" cy="3501320"/>
          </a:xfrm>
          <a:prstGeom prst="rect">
            <a:avLst/>
          </a:prstGeom>
        </p:spPr>
      </p:pic>
      <p:pic>
        <p:nvPicPr>
          <p:cNvPr id="13" name="그림 1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CC44F27-E247-FC9F-5B53-FD00DB606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39" y="3319084"/>
            <a:ext cx="5715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41103_201221818">
            <a:hlinkClick r:id="" action="ppaction://media"/>
            <a:extLst>
              <a:ext uri="{FF2B5EF4-FFF2-40B4-BE49-F238E27FC236}">
                <a16:creationId xmlns:a16="http://schemas.microsoft.com/office/drawing/2014/main" id="{5341E8A0-8DE6-5D1C-E9B4-99163143E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420" y="456977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C38464-E97A-8FBB-FCF6-9338C899F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8" y="1120432"/>
            <a:ext cx="7208816" cy="4775841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749815D-E8AD-B983-781B-23FDFF10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43" y="1120432"/>
            <a:ext cx="4431315" cy="47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6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7E36D-EBF0-4B04-7080-386F80FD4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647" y="1527349"/>
            <a:ext cx="10515600" cy="465934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자율주행 응급차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운전자의 운전 미숙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교통상황과 적합한 병원 이송 과정에서 응급차 운전하는 사람과 의료진의 상의가 지속적으로 필요함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8DA4621-70EF-F06C-6352-AECC5C37D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47" y="326214"/>
            <a:ext cx="10515600" cy="1325563"/>
          </a:xfrm>
        </p:spPr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pic>
        <p:nvPicPr>
          <p:cNvPr id="8" name="그림 7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06B7F44C-0D69-F5F7-F716-187B67E77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55" y="3667562"/>
            <a:ext cx="5044467" cy="27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296A1B-7668-5E28-62C0-7338CE25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0" y="475838"/>
            <a:ext cx="3867690" cy="2953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9315C0-0169-5D2E-7FA3-EF786BDC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07" y="125919"/>
            <a:ext cx="4077269" cy="2467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494A4A-51F9-DDA2-8991-C9D66DD13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4" y="3018685"/>
            <a:ext cx="3913946" cy="383425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99BA7D4-A989-1266-190C-4E33D8340858}"/>
              </a:ext>
            </a:extLst>
          </p:cNvPr>
          <p:cNvSpPr/>
          <p:nvPr/>
        </p:nvSpPr>
        <p:spPr>
          <a:xfrm>
            <a:off x="1819072" y="960745"/>
            <a:ext cx="2737998" cy="398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CBC23D3-CDC9-B316-AE5E-396DEA69BAB9}"/>
              </a:ext>
            </a:extLst>
          </p:cNvPr>
          <p:cNvSpPr/>
          <p:nvPr/>
        </p:nvSpPr>
        <p:spPr>
          <a:xfrm>
            <a:off x="5765259" y="1162733"/>
            <a:ext cx="2737998" cy="398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D98D073-A21A-725C-276B-9C349B4745B2}"/>
              </a:ext>
            </a:extLst>
          </p:cNvPr>
          <p:cNvSpPr/>
          <p:nvPr/>
        </p:nvSpPr>
        <p:spPr>
          <a:xfrm>
            <a:off x="1562911" y="3515890"/>
            <a:ext cx="2737998" cy="398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BA5092B-E5B1-A70B-807E-E4B8B1D802C4}"/>
              </a:ext>
            </a:extLst>
          </p:cNvPr>
          <p:cNvSpPr/>
          <p:nvPr/>
        </p:nvSpPr>
        <p:spPr>
          <a:xfrm>
            <a:off x="1562911" y="5374413"/>
            <a:ext cx="2737998" cy="398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FF665-D9F1-CA15-9774-3DD41962792C}"/>
              </a:ext>
            </a:extLst>
          </p:cNvPr>
          <p:cNvSpPr txBox="1"/>
          <p:nvPr/>
        </p:nvSpPr>
        <p:spPr>
          <a:xfrm>
            <a:off x="4557070" y="2484764"/>
            <a:ext cx="72957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구급차 교통사고 관련 특성 결과로는 월 출동건수 </a:t>
            </a:r>
            <a:r>
              <a:rPr lang="en-US" altLang="ko-KR" dirty="0"/>
              <a:t>201</a:t>
            </a:r>
            <a:r>
              <a:rPr lang="ko-KR" altLang="en-US" dirty="0"/>
              <a:t>건</a:t>
            </a:r>
            <a:r>
              <a:rPr lang="en-US" altLang="ko-KR" dirty="0"/>
              <a:t>~300</a:t>
            </a:r>
            <a:r>
              <a:rPr lang="ko-KR" altLang="en-US" dirty="0"/>
              <a:t>건</a:t>
            </a:r>
            <a:r>
              <a:rPr lang="en-US" altLang="ko-KR" dirty="0"/>
              <a:t>, </a:t>
            </a:r>
            <a:r>
              <a:rPr lang="ko-KR" altLang="en-US" dirty="0" err="1"/>
              <a:t>잠재응급</a:t>
            </a:r>
            <a:r>
              <a:rPr lang="en-US" altLang="ko-KR" dirty="0"/>
              <a:t>, </a:t>
            </a:r>
            <a:r>
              <a:rPr lang="ko-KR" altLang="en-US" dirty="0"/>
              <a:t>급성질환</a:t>
            </a:r>
            <a:r>
              <a:rPr lang="en-US" altLang="ko-KR" dirty="0"/>
              <a:t>, </a:t>
            </a:r>
            <a:r>
              <a:rPr lang="ko-KR" altLang="en-US" dirty="0"/>
              <a:t>병원 이송 중 사고가 많이 발생하였다</a:t>
            </a:r>
            <a:r>
              <a:rPr lang="en-US" altLang="ko-KR" dirty="0"/>
              <a:t>. </a:t>
            </a:r>
            <a:r>
              <a:rPr lang="ko-KR" altLang="en-US" dirty="0"/>
              <a:t>이는 구급차 교통사고가 출동이 많을수록 사고 위험에 많이 노출되고</a:t>
            </a:r>
            <a:r>
              <a:rPr lang="en-US" altLang="ko-KR" dirty="0"/>
              <a:t>, </a:t>
            </a:r>
            <a:r>
              <a:rPr lang="ko-KR" altLang="en-US" dirty="0"/>
              <a:t>출동과 병원 이송 시 많이 발생하지만</a:t>
            </a:r>
            <a:r>
              <a:rPr lang="en-US" altLang="ko-KR" dirty="0"/>
              <a:t>, </a:t>
            </a:r>
            <a:r>
              <a:rPr lang="ko-KR" altLang="en-US" dirty="0"/>
              <a:t>이송하는 환자의 중증도가 낮은 결과로 미루어</a:t>
            </a:r>
            <a:r>
              <a:rPr lang="en-US" altLang="ko-KR" dirty="0"/>
              <a:t>, </a:t>
            </a:r>
            <a:r>
              <a:rPr lang="ko-KR" altLang="en-US" dirty="0"/>
              <a:t>사고 발생의 주요 원인은 </a:t>
            </a:r>
            <a:r>
              <a:rPr lang="ko-KR" altLang="en-US" dirty="0">
                <a:highlight>
                  <a:srgbClr val="FFFF00"/>
                </a:highlight>
              </a:rPr>
              <a:t>운전자의 불안전한 운전 습관이 </a:t>
            </a:r>
            <a:r>
              <a:rPr lang="ko-KR" altLang="en-US" dirty="0"/>
              <a:t>원인이라 생각된다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날씨에 따른 사고 횟수 차이 분석에서 는 흐린 날 사고 경험이 높은 것으로 나타났다</a:t>
            </a:r>
            <a:r>
              <a:rPr lang="en-US" altLang="ko-KR" dirty="0"/>
              <a:t>. </a:t>
            </a:r>
            <a:r>
              <a:rPr lang="ko-KR" altLang="en-US" dirty="0"/>
              <a:t>이러한 이유는 흐린 날이 안개 등으로 인해 </a:t>
            </a:r>
            <a:r>
              <a:rPr lang="ko-KR" altLang="en-US" dirty="0">
                <a:highlight>
                  <a:srgbClr val="FFFF00"/>
                </a:highlight>
              </a:rPr>
              <a:t>운전자 의 시야 확보를 어렵게 </a:t>
            </a:r>
            <a:r>
              <a:rPr lang="ko-KR" altLang="en-US" dirty="0"/>
              <a:t>하기 때문으로 생각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구급차 안전사고에 영향을 주는 요인 중 감정 조절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속도 유지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교통법규 준수를 중요한 </a:t>
            </a:r>
            <a:r>
              <a:rPr lang="en-US" altLang="ko-KR" dirty="0">
                <a:highlight>
                  <a:srgbClr val="FFFF00"/>
                </a:highlight>
              </a:rPr>
              <a:t>3</a:t>
            </a:r>
            <a:r>
              <a:rPr lang="ko-KR" altLang="en-US" dirty="0">
                <a:highlight>
                  <a:srgbClr val="FFFF00"/>
                </a:highlight>
              </a:rPr>
              <a:t>가지 인자로 보았으며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이 </a:t>
            </a:r>
            <a:r>
              <a:rPr lang="en-US" altLang="ko-KR" dirty="0">
                <a:highlight>
                  <a:srgbClr val="FFFF00"/>
                </a:highlight>
              </a:rPr>
              <a:t>3</a:t>
            </a:r>
            <a:r>
              <a:rPr lang="ko-KR" altLang="en-US" dirty="0">
                <a:highlight>
                  <a:srgbClr val="FFFF00"/>
                </a:highlight>
              </a:rPr>
              <a:t>가지 인자는 운전자의 운전습관과 밀접한 관계가 </a:t>
            </a:r>
            <a:r>
              <a:rPr lang="ko-KR" altLang="en-US" dirty="0"/>
              <a:t>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EB689D-1A58-CBBC-20F2-030CB3F544E0}"/>
              </a:ext>
            </a:extLst>
          </p:cNvPr>
          <p:cNvSpPr txBox="1"/>
          <p:nvPr/>
        </p:nvSpPr>
        <p:spPr>
          <a:xfrm>
            <a:off x="8685807" y="561913"/>
            <a:ext cx="31789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한국응급구조학회지</a:t>
            </a:r>
            <a:r>
              <a:rPr lang="ko-KR" altLang="en-US" dirty="0"/>
              <a:t> 제 </a:t>
            </a:r>
            <a:r>
              <a:rPr lang="en-US" altLang="ko-KR" dirty="0"/>
              <a:t>22 </a:t>
            </a:r>
            <a:r>
              <a:rPr lang="ko-KR" altLang="en-US" dirty="0"/>
              <a:t>권 제 </a:t>
            </a:r>
            <a:r>
              <a:rPr lang="en-US" altLang="ko-KR" dirty="0"/>
              <a:t>1 </a:t>
            </a:r>
            <a:r>
              <a:rPr lang="ko-KR" altLang="en-US" dirty="0"/>
              <a:t>호</a:t>
            </a:r>
            <a:r>
              <a:rPr lang="en-US" altLang="ko-KR" dirty="0"/>
              <a:t>, 35~ 47 (2018. 04</a:t>
            </a:r>
          </a:p>
          <a:p>
            <a:r>
              <a:rPr lang="en-US" altLang="ko-KR" dirty="0"/>
              <a:t>119 </a:t>
            </a:r>
            <a:r>
              <a:rPr lang="ko-KR" altLang="en-US" dirty="0" err="1"/>
              <a:t>구급대</a:t>
            </a:r>
            <a:r>
              <a:rPr lang="ko-KR" altLang="en-US" dirty="0"/>
              <a:t> 구급차 교통사고 현황 분석 이정호</a:t>
            </a:r>
            <a:r>
              <a:rPr lang="en-US" altLang="ko-KR" dirty="0"/>
              <a:t>1 ·</a:t>
            </a:r>
            <a:r>
              <a:rPr lang="ko-KR" altLang="en-US" dirty="0"/>
              <a:t>신동민</a:t>
            </a:r>
            <a:r>
              <a:rPr lang="en-US" altLang="ko-KR" dirty="0"/>
              <a:t>2* 1 </a:t>
            </a:r>
            <a:r>
              <a:rPr lang="ko-KR" altLang="en-US" dirty="0"/>
              <a:t>경기도 용인소방서</a:t>
            </a:r>
            <a:r>
              <a:rPr lang="en-US" altLang="ko-KR" dirty="0"/>
              <a:t>, 2 </a:t>
            </a:r>
            <a:r>
              <a:rPr lang="ko-KR" altLang="en-US" dirty="0"/>
              <a:t>한국교통대학교 응급구조학과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91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1669CC7-7852-FDE7-417D-34215E22F189}"/>
              </a:ext>
            </a:extLst>
          </p:cNvPr>
          <p:cNvSpPr txBox="1"/>
          <p:nvPr/>
        </p:nvSpPr>
        <p:spPr>
          <a:xfrm>
            <a:off x="3276302" y="440413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환자 탑승 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8C825-9CFA-D2E3-14A0-F77F887E2A77}"/>
              </a:ext>
            </a:extLst>
          </p:cNvPr>
          <p:cNvSpPr txBox="1"/>
          <p:nvPr/>
        </p:nvSpPr>
        <p:spPr>
          <a:xfrm>
            <a:off x="6198070" y="2398181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응급차 </a:t>
            </a:r>
            <a:r>
              <a:rPr lang="en-US" altLang="ko-KR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12DA46-7763-4AD5-9AE6-0289672E7995}"/>
              </a:ext>
            </a:extLst>
          </p:cNvPr>
          <p:cNvSpPr txBox="1"/>
          <p:nvPr/>
        </p:nvSpPr>
        <p:spPr>
          <a:xfrm>
            <a:off x="405847" y="3309461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수용인원 초과</a:t>
            </a:r>
            <a:endParaRPr lang="en-US" altLang="ko-KR" dirty="0"/>
          </a:p>
          <a:p>
            <a:r>
              <a:rPr lang="en-US" altLang="ko-KR" dirty="0"/>
              <a:t>|| </a:t>
            </a:r>
            <a:r>
              <a:rPr lang="ko-KR" altLang="en-US" dirty="0"/>
              <a:t>전문의 부족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9C8AE-2AB7-E46C-4BB7-637679A2F5F6}"/>
              </a:ext>
            </a:extLst>
          </p:cNvPr>
          <p:cNvSpPr txBox="1"/>
          <p:nvPr/>
        </p:nvSpPr>
        <p:spPr>
          <a:xfrm>
            <a:off x="3250074" y="6151476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환자 요청</a:t>
            </a:r>
            <a:endParaRPr lang="en-US" altLang="ko-KR" dirty="0"/>
          </a:p>
          <a:p>
            <a:pPr algn="ctr"/>
            <a:r>
              <a:rPr lang="ko-KR" altLang="en-US" dirty="0"/>
              <a:t>응급차 대기</a:t>
            </a:r>
            <a:endParaRPr lang="en-US" altLang="ko-KR" dirty="0"/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5B157E45-CF27-8F6A-374E-5F3B1EEC63AF}"/>
              </a:ext>
            </a:extLst>
          </p:cNvPr>
          <p:cNvCxnSpPr>
            <a:cxnSpLocks/>
            <a:stCxn id="92" idx="1"/>
            <a:endCxn id="122" idx="0"/>
          </p:cNvCxnSpPr>
          <p:nvPr/>
        </p:nvCxnSpPr>
        <p:spPr>
          <a:xfrm rot="10800000" flipV="1">
            <a:off x="1313264" y="2601780"/>
            <a:ext cx="1593217" cy="641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C6897A3-FEAE-FF15-8434-926BE760DD68}"/>
              </a:ext>
            </a:extLst>
          </p:cNvPr>
          <p:cNvSpPr/>
          <p:nvPr/>
        </p:nvSpPr>
        <p:spPr>
          <a:xfrm>
            <a:off x="2916043" y="3320286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C2A01FE-6418-6596-88D9-847DF2C57C48}"/>
              </a:ext>
            </a:extLst>
          </p:cNvPr>
          <p:cNvSpPr txBox="1"/>
          <p:nvPr/>
        </p:nvSpPr>
        <p:spPr>
          <a:xfrm>
            <a:off x="5971485" y="3432028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대기열</a:t>
            </a:r>
            <a:r>
              <a:rPr lang="ko-KR" altLang="en-US" dirty="0"/>
              <a:t> 추가</a:t>
            </a:r>
            <a:endParaRPr lang="en-US" altLang="ko-KR" dirty="0"/>
          </a:p>
          <a:p>
            <a:r>
              <a:rPr lang="ko-KR" altLang="en-US" dirty="0"/>
              <a:t>대기시간 생성 </a:t>
            </a:r>
            <a:endParaRPr lang="en-US" altLang="ko-KR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20EA1DB-8588-67F4-B7D8-68DC2E93FD38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3925727" y="731960"/>
            <a:ext cx="9564" cy="33838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0C73056-BDEC-9305-AF2F-CA63765B7879}"/>
              </a:ext>
            </a:extLst>
          </p:cNvPr>
          <p:cNvCxnSpPr>
            <a:cxnSpLocks/>
            <a:stCxn id="92" idx="2"/>
            <a:endCxn id="115" idx="0"/>
          </p:cNvCxnSpPr>
          <p:nvPr/>
        </p:nvCxnSpPr>
        <p:spPr>
          <a:xfrm>
            <a:off x="3925728" y="2952423"/>
            <a:ext cx="9563" cy="367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E15E69-7A14-1A49-4AAC-E0A204AA502A}"/>
              </a:ext>
            </a:extLst>
          </p:cNvPr>
          <p:cNvSpPr txBox="1"/>
          <p:nvPr/>
        </p:nvSpPr>
        <p:spPr>
          <a:xfrm>
            <a:off x="2906480" y="3356180"/>
            <a:ext cx="2035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Move Ambulance</a:t>
            </a:r>
          </a:p>
          <a:p>
            <a:r>
              <a:rPr lang="en-US" altLang="ko-KR" dirty="0"/>
              <a:t>     to Person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F723EB-8AC4-B3BC-BF85-D880D8E70681}"/>
              </a:ext>
            </a:extLst>
          </p:cNvPr>
          <p:cNvSpPr txBox="1"/>
          <p:nvPr/>
        </p:nvSpPr>
        <p:spPr>
          <a:xfrm>
            <a:off x="3151658" y="5218078"/>
            <a:ext cx="1693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Move Person</a:t>
            </a:r>
          </a:p>
          <a:p>
            <a:r>
              <a:rPr lang="en-US" altLang="ko-KR" dirty="0"/>
              <a:t> to Hospital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50DFBB8-CBA2-AD65-9B08-701B6A4A7060}"/>
              </a:ext>
            </a:extLst>
          </p:cNvPr>
          <p:cNvSpPr txBox="1"/>
          <p:nvPr/>
        </p:nvSpPr>
        <p:spPr>
          <a:xfrm>
            <a:off x="3250074" y="205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환자 요청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9063A10-367E-EEBF-103E-8FAC2919181A}"/>
              </a:ext>
            </a:extLst>
          </p:cNvPr>
          <p:cNvSpPr/>
          <p:nvPr/>
        </p:nvSpPr>
        <p:spPr>
          <a:xfrm>
            <a:off x="2913613" y="4267778"/>
            <a:ext cx="2038495" cy="6766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348D831-FE50-CDF9-0135-B9B7CEE02590}"/>
              </a:ext>
            </a:extLst>
          </p:cNvPr>
          <p:cNvSpPr/>
          <p:nvPr/>
        </p:nvSpPr>
        <p:spPr>
          <a:xfrm>
            <a:off x="2911183" y="5190602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81F9D43-9364-25EC-2385-80E9E6AB98EF}"/>
              </a:ext>
            </a:extLst>
          </p:cNvPr>
          <p:cNvSpPr/>
          <p:nvPr/>
        </p:nvSpPr>
        <p:spPr>
          <a:xfrm>
            <a:off x="2913613" y="6110621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67CE263-CB69-4D7D-4027-7A98B61BE3C6}"/>
              </a:ext>
            </a:extLst>
          </p:cNvPr>
          <p:cNvSpPr/>
          <p:nvPr/>
        </p:nvSpPr>
        <p:spPr>
          <a:xfrm>
            <a:off x="2906480" y="2251139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CA72836-024B-8486-0A71-1C9D31767748}"/>
              </a:ext>
            </a:extLst>
          </p:cNvPr>
          <p:cNvSpPr/>
          <p:nvPr/>
        </p:nvSpPr>
        <p:spPr>
          <a:xfrm>
            <a:off x="5709513" y="2251139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778673A-F5F0-BDBE-972A-D46534B3D185}"/>
              </a:ext>
            </a:extLst>
          </p:cNvPr>
          <p:cNvSpPr/>
          <p:nvPr/>
        </p:nvSpPr>
        <p:spPr>
          <a:xfrm>
            <a:off x="2892806" y="42638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655D1EF-CFE3-B23F-CCD7-BAD6251235B3}"/>
              </a:ext>
            </a:extLst>
          </p:cNvPr>
          <p:cNvSpPr/>
          <p:nvPr/>
        </p:nvSpPr>
        <p:spPr>
          <a:xfrm>
            <a:off x="5795613" y="3387060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D05403B-07C6-03F5-5CE0-2C8483A88991}"/>
              </a:ext>
            </a:extLst>
          </p:cNvPr>
          <p:cNvCxnSpPr>
            <a:cxnSpLocks/>
            <a:stCxn id="43" idx="2"/>
            <a:endCxn id="89" idx="0"/>
          </p:cNvCxnSpPr>
          <p:nvPr/>
        </p:nvCxnSpPr>
        <p:spPr>
          <a:xfrm>
            <a:off x="3924201" y="4002511"/>
            <a:ext cx="8660" cy="265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71C7573-87E2-A603-D6F2-64869537A260}"/>
              </a:ext>
            </a:extLst>
          </p:cNvPr>
          <p:cNvSpPr/>
          <p:nvPr/>
        </p:nvSpPr>
        <p:spPr>
          <a:xfrm>
            <a:off x="2916043" y="1070348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EDD9387-1601-0F89-CA53-39573E3DD12B}"/>
              </a:ext>
            </a:extLst>
          </p:cNvPr>
          <p:cNvSpPr/>
          <p:nvPr/>
        </p:nvSpPr>
        <p:spPr>
          <a:xfrm>
            <a:off x="229669" y="3243686"/>
            <a:ext cx="2167188" cy="7778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F6BA4EB-27AE-7B6A-D373-D38410541AEB}"/>
              </a:ext>
            </a:extLst>
          </p:cNvPr>
          <p:cNvSpPr txBox="1"/>
          <p:nvPr/>
        </p:nvSpPr>
        <p:spPr>
          <a:xfrm>
            <a:off x="3384726" y="241672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응급차 </a:t>
            </a:r>
            <a:r>
              <a:rPr lang="en-US" altLang="ko-KR" dirty="0"/>
              <a:t>O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C046AAB-3A25-A7A1-9494-3D111AFF4D1C}"/>
              </a:ext>
            </a:extLst>
          </p:cNvPr>
          <p:cNvSpPr txBox="1"/>
          <p:nvPr/>
        </p:nvSpPr>
        <p:spPr>
          <a:xfrm>
            <a:off x="3104812" y="1091934"/>
            <a:ext cx="18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중증도 </a:t>
            </a:r>
            <a:r>
              <a:rPr lang="en-US" altLang="ko-KR" dirty="0"/>
              <a:t> 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증상 </a:t>
            </a: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9F77AE00-1B69-D304-04C1-A5706715D9F1}"/>
              </a:ext>
            </a:extLst>
          </p:cNvPr>
          <p:cNvCxnSpPr>
            <a:cxnSpLocks/>
            <a:stCxn id="89" idx="2"/>
            <a:endCxn id="90" idx="0"/>
          </p:cNvCxnSpPr>
          <p:nvPr/>
        </p:nvCxnSpPr>
        <p:spPr>
          <a:xfrm flipH="1">
            <a:off x="3930431" y="4944394"/>
            <a:ext cx="2430" cy="246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4863F68-55FE-C9BC-6388-2B9379E36361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930431" y="5891886"/>
            <a:ext cx="2430" cy="218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0BC0A4-CB93-8333-6F76-616D5FBD3D10}"/>
              </a:ext>
            </a:extLst>
          </p:cNvPr>
          <p:cNvCxnSpPr>
            <a:cxnSpLocks/>
            <a:endCxn id="92" idx="0"/>
          </p:cNvCxnSpPr>
          <p:nvPr/>
        </p:nvCxnSpPr>
        <p:spPr>
          <a:xfrm flipH="1">
            <a:off x="3925728" y="1777138"/>
            <a:ext cx="5917" cy="474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A474D87-433D-F88E-564B-6140ED09E230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924201" y="2014138"/>
            <a:ext cx="2804560" cy="237001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4585B7-9505-8D6B-2988-E9DF78EFF75D}"/>
              </a:ext>
            </a:extLst>
          </p:cNvPr>
          <p:cNvCxnSpPr>
            <a:cxnSpLocks/>
          </p:cNvCxnSpPr>
          <p:nvPr/>
        </p:nvCxnSpPr>
        <p:spPr>
          <a:xfrm>
            <a:off x="6723978" y="2922733"/>
            <a:ext cx="0" cy="506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DF0A74C-8107-CE9A-AF3E-46F99B0B0867}"/>
              </a:ext>
            </a:extLst>
          </p:cNvPr>
          <p:cNvCxnSpPr>
            <a:cxnSpLocks/>
            <a:endCxn id="100" idx="2"/>
          </p:cNvCxnSpPr>
          <p:nvPr/>
        </p:nvCxnSpPr>
        <p:spPr>
          <a:xfrm rot="5400000" flipH="1" flipV="1">
            <a:off x="4730786" y="4323449"/>
            <a:ext cx="2319180" cy="1848970"/>
          </a:xfrm>
          <a:prstGeom prst="bentConnector3">
            <a:avLst>
              <a:gd name="adj1" fmla="val -993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E04253B-DCDE-A0D0-9243-D0A62051E831}"/>
              </a:ext>
            </a:extLst>
          </p:cNvPr>
          <p:cNvCxnSpPr>
            <a:cxnSpLocks/>
            <a:stCxn id="100" idx="1"/>
          </p:cNvCxnSpPr>
          <p:nvPr/>
        </p:nvCxnSpPr>
        <p:spPr>
          <a:xfrm flipH="1">
            <a:off x="4949678" y="3737702"/>
            <a:ext cx="845935" cy="27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65D765-0778-849E-E29D-6D04F19F9CA9}"/>
              </a:ext>
            </a:extLst>
          </p:cNvPr>
          <p:cNvSpPr/>
          <p:nvPr/>
        </p:nvSpPr>
        <p:spPr>
          <a:xfrm>
            <a:off x="306839" y="4489318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1119E93-A568-ACF8-77E7-879EA5EC9C84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303700" y="4033212"/>
            <a:ext cx="22387" cy="456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07531F0-8774-AB21-EC74-9BA628042D3E}"/>
              </a:ext>
            </a:extLst>
          </p:cNvPr>
          <p:cNvSpPr txBox="1"/>
          <p:nvPr/>
        </p:nvSpPr>
        <p:spPr>
          <a:xfrm>
            <a:off x="770326" y="46552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요청 거부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823348-C44D-94CC-3FFD-6CEBB628C9A5}"/>
              </a:ext>
            </a:extLst>
          </p:cNvPr>
          <p:cNvSpPr/>
          <p:nvPr/>
        </p:nvSpPr>
        <p:spPr>
          <a:xfrm>
            <a:off x="8762473" y="770869"/>
            <a:ext cx="2838006" cy="2069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F6BAEB-B7F0-DAA0-F570-004C1213E7AE}"/>
              </a:ext>
            </a:extLst>
          </p:cNvPr>
          <p:cNvSpPr txBox="1"/>
          <p:nvPr/>
        </p:nvSpPr>
        <p:spPr>
          <a:xfrm>
            <a:off x="8808145" y="1093552"/>
            <a:ext cx="29388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증상과 중증도에</a:t>
            </a:r>
            <a:endParaRPr lang="en-US" altLang="ko-KR" dirty="0"/>
          </a:p>
          <a:p>
            <a:r>
              <a:rPr lang="ko-KR" altLang="en-US" dirty="0"/>
              <a:t>해당하는 전문의 수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수용가능인원</a:t>
            </a:r>
            <a:r>
              <a:rPr lang="en-US" altLang="ko-KR" dirty="0"/>
              <a:t>&gt;0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혼잡도 </a:t>
            </a:r>
            <a:r>
              <a:rPr lang="en-US" altLang="ko-KR" dirty="0"/>
              <a:t>(Low, High) </a:t>
            </a:r>
            <a:r>
              <a:rPr lang="ko-KR" altLang="en-US" dirty="0"/>
              <a:t>점수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환자</a:t>
            </a:r>
            <a:r>
              <a:rPr lang="en-US" altLang="ko-KR" dirty="0"/>
              <a:t>-</a:t>
            </a:r>
            <a:r>
              <a:rPr lang="ko-KR" altLang="en-US" dirty="0"/>
              <a:t>병원 거리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낮은 순 </a:t>
            </a:r>
            <a:endParaRPr lang="en-US" altLang="ko-KR" dirty="0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AFEAD6ED-B013-F48D-EC03-EC04E4EFED12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4949678" y="1415100"/>
            <a:ext cx="38225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280B25-3DB8-80AD-B5ED-BAAB2684C1F4}"/>
              </a:ext>
            </a:extLst>
          </p:cNvPr>
          <p:cNvSpPr txBox="1"/>
          <p:nvPr/>
        </p:nvSpPr>
        <p:spPr>
          <a:xfrm>
            <a:off x="8786482" y="8279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최적병원</a:t>
            </a:r>
          </a:p>
        </p:txBody>
      </p:sp>
    </p:spTree>
    <p:extLst>
      <p:ext uri="{BB962C8B-B14F-4D97-AF65-F5344CB8AC3E}">
        <p14:creationId xmlns:p14="http://schemas.microsoft.com/office/powerpoint/2010/main" val="381802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CD1282-7340-3608-90B4-D888B6DDADD7}"/>
              </a:ext>
            </a:extLst>
          </p:cNvPr>
          <p:cNvSpPr txBox="1"/>
          <p:nvPr/>
        </p:nvSpPr>
        <p:spPr>
          <a:xfrm>
            <a:off x="688618" y="443994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허프</a:t>
            </a:r>
            <a:r>
              <a:rPr lang="ko-KR" altLang="en-US" dirty="0"/>
              <a:t> 변환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54AC9-4125-99A7-42A1-345FF18DB816}"/>
              </a:ext>
            </a:extLst>
          </p:cNvPr>
          <p:cNvSpPr txBox="1"/>
          <p:nvPr/>
        </p:nvSpPr>
        <p:spPr>
          <a:xfrm>
            <a:off x="732915" y="632602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3D </a:t>
            </a:r>
            <a:r>
              <a:rPr lang="ko-KR" altLang="en-US" dirty="0"/>
              <a:t>변환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D582C5-C3DD-1C02-0036-9FBB467D6097}"/>
              </a:ext>
            </a:extLst>
          </p:cNvPr>
          <p:cNvSpPr/>
          <p:nvPr/>
        </p:nvSpPr>
        <p:spPr>
          <a:xfrm>
            <a:off x="308767" y="3316954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1911147-C1EF-8C12-DC91-051B76777FEB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318451" y="728628"/>
            <a:ext cx="9564" cy="33838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C60E28-211C-A00B-A274-4D793FD65317}"/>
              </a:ext>
            </a:extLst>
          </p:cNvPr>
          <p:cNvCxnSpPr>
            <a:cxnSpLocks/>
          </p:cNvCxnSpPr>
          <p:nvPr/>
        </p:nvCxnSpPr>
        <p:spPr>
          <a:xfrm>
            <a:off x="1348130" y="2937332"/>
            <a:ext cx="9563" cy="3678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2220FA-1F9D-BA82-ACF5-E937A64FBE9C}"/>
              </a:ext>
            </a:extLst>
          </p:cNvPr>
          <p:cNvSpPr txBox="1"/>
          <p:nvPr/>
        </p:nvSpPr>
        <p:spPr>
          <a:xfrm>
            <a:off x="285530" y="3452641"/>
            <a:ext cx="203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엣지</a:t>
            </a:r>
            <a:r>
              <a:rPr lang="ko-KR" altLang="en-US" dirty="0"/>
              <a:t> 검출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926F2-ACA5-6F91-534D-B644BACBC6FE}"/>
              </a:ext>
            </a:extLst>
          </p:cNvPr>
          <p:cNvSpPr txBox="1"/>
          <p:nvPr/>
        </p:nvSpPr>
        <p:spPr>
          <a:xfrm>
            <a:off x="396008" y="5402094"/>
            <a:ext cx="169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선처리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C9D5A-0771-B210-0F96-5D4CA62A0FE9}"/>
              </a:ext>
            </a:extLst>
          </p:cNvPr>
          <p:cNvSpPr txBox="1"/>
          <p:nvPr/>
        </p:nvSpPr>
        <p:spPr>
          <a:xfrm>
            <a:off x="247793" y="181066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카메라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A542DF-4B73-E648-632A-10BAD4C8A423}"/>
              </a:ext>
            </a:extLst>
          </p:cNvPr>
          <p:cNvSpPr/>
          <p:nvPr/>
        </p:nvSpPr>
        <p:spPr>
          <a:xfrm>
            <a:off x="306337" y="4264446"/>
            <a:ext cx="2038495" cy="6766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5CB07F-0283-EB64-5DD7-2BB402EA7496}"/>
              </a:ext>
            </a:extLst>
          </p:cNvPr>
          <p:cNvSpPr/>
          <p:nvPr/>
        </p:nvSpPr>
        <p:spPr>
          <a:xfrm>
            <a:off x="303907" y="5187270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6A01F4-7A10-CEA4-EC61-0029F2D14B81}"/>
              </a:ext>
            </a:extLst>
          </p:cNvPr>
          <p:cNvSpPr/>
          <p:nvPr/>
        </p:nvSpPr>
        <p:spPr>
          <a:xfrm>
            <a:off x="306337" y="6107289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317F28-CFEB-AA14-73F9-0258EEEE54F7}"/>
              </a:ext>
            </a:extLst>
          </p:cNvPr>
          <p:cNvSpPr/>
          <p:nvPr/>
        </p:nvSpPr>
        <p:spPr>
          <a:xfrm>
            <a:off x="299204" y="2247807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FF4CD3E-657D-FE48-0451-9FC172812D04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1325585" y="4018238"/>
            <a:ext cx="2430" cy="246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1B4EF7-3D93-AA0F-5E6E-6932A60B3F40}"/>
              </a:ext>
            </a:extLst>
          </p:cNvPr>
          <p:cNvSpPr/>
          <p:nvPr/>
        </p:nvSpPr>
        <p:spPr>
          <a:xfrm>
            <a:off x="308767" y="1067016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16A18-1CD1-4DB1-505B-59ECF8696D4B}"/>
              </a:ext>
            </a:extLst>
          </p:cNvPr>
          <p:cNvSpPr txBox="1"/>
          <p:nvPr/>
        </p:nvSpPr>
        <p:spPr>
          <a:xfrm>
            <a:off x="490740" y="2319981"/>
            <a:ext cx="1628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관심영역</a:t>
            </a:r>
            <a:r>
              <a:rPr lang="en-US" altLang="ko-KR" dirty="0"/>
              <a:t>(ROI)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F5F925-2D6B-86A2-2062-2AD40061DD7E}"/>
              </a:ext>
            </a:extLst>
          </p:cNvPr>
          <p:cNvSpPr txBox="1"/>
          <p:nvPr/>
        </p:nvSpPr>
        <p:spPr>
          <a:xfrm>
            <a:off x="423442" y="1091581"/>
            <a:ext cx="184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그레이스케일</a:t>
            </a:r>
            <a:r>
              <a:rPr lang="ko-KR" altLang="en-US" dirty="0"/>
              <a:t> 변환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0CB814-3253-BFF4-7045-7518BB484B49}"/>
              </a:ext>
            </a:extLst>
          </p:cNvPr>
          <p:cNvSpPr/>
          <p:nvPr/>
        </p:nvSpPr>
        <p:spPr>
          <a:xfrm>
            <a:off x="4210161" y="335772"/>
            <a:ext cx="2169703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9B1A0C-F1E3-71A4-26CA-B88983FBD99E}"/>
              </a:ext>
            </a:extLst>
          </p:cNvPr>
          <p:cNvSpPr txBox="1"/>
          <p:nvPr/>
        </p:nvSpPr>
        <p:spPr>
          <a:xfrm>
            <a:off x="4440827" y="53860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선분 좌표 추출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64F58E-9A0F-955A-CC98-7DACC19C0E3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1323155" y="4941062"/>
            <a:ext cx="2430" cy="246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CD30BE-84C2-9516-6454-996FC18AF2CF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323155" y="5888554"/>
            <a:ext cx="2430" cy="218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A249B8-05FF-F30B-205C-40227C95F64C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318452" y="1773806"/>
            <a:ext cx="5917" cy="474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8319F8-D9EA-9884-A37B-489EE9E2887D}"/>
              </a:ext>
            </a:extLst>
          </p:cNvPr>
          <p:cNvSpPr/>
          <p:nvPr/>
        </p:nvSpPr>
        <p:spPr>
          <a:xfrm>
            <a:off x="285530" y="39306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99AB15A-2DE8-8772-96B9-AFA8C2C270E5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V="1">
            <a:off x="2342402" y="686414"/>
            <a:ext cx="1867759" cy="485149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D2F3D2-0F0C-0BBA-33A3-7C11D3552E6B}"/>
              </a:ext>
            </a:extLst>
          </p:cNvPr>
          <p:cNvSpPr/>
          <p:nvPr/>
        </p:nvSpPr>
        <p:spPr>
          <a:xfrm>
            <a:off x="4204243" y="1487401"/>
            <a:ext cx="2175621" cy="800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B062A8-8442-70D7-D5E0-448688587EF0}"/>
              </a:ext>
            </a:extLst>
          </p:cNvPr>
          <p:cNvSpPr txBox="1"/>
          <p:nvPr/>
        </p:nvSpPr>
        <p:spPr>
          <a:xfrm>
            <a:off x="4237913" y="159566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LineSegment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algn="ctr"/>
            <a:r>
              <a:rPr lang="en-US" altLang="ko-KR" dirty="0" err="1"/>
              <a:t>allLines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0F29882-1F38-AAED-C15B-B0589CA64FF0}"/>
              </a:ext>
            </a:extLst>
          </p:cNvPr>
          <p:cNvSpPr/>
          <p:nvPr/>
        </p:nvSpPr>
        <p:spPr>
          <a:xfrm>
            <a:off x="4254078" y="2785677"/>
            <a:ext cx="2175621" cy="800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F9778D-B3E0-218C-77EC-CFAE406ACC1A}"/>
              </a:ext>
            </a:extLst>
          </p:cNvPr>
          <p:cNvSpPr txBox="1"/>
          <p:nvPr/>
        </p:nvSpPr>
        <p:spPr>
          <a:xfrm>
            <a:off x="4278155" y="2893936"/>
            <a:ext cx="2058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선 병합</a:t>
            </a:r>
            <a:endParaRPr lang="en-US" altLang="ko-KR" dirty="0"/>
          </a:p>
          <a:p>
            <a:pPr algn="ctr"/>
            <a:r>
              <a:rPr lang="en-US" altLang="ko-KR" dirty="0" err="1"/>
              <a:t>mergedLines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92476-FF84-8E5F-56CF-6DCA5371D287}"/>
              </a:ext>
            </a:extLst>
          </p:cNvPr>
          <p:cNvSpPr/>
          <p:nvPr/>
        </p:nvSpPr>
        <p:spPr>
          <a:xfrm>
            <a:off x="4254078" y="3957244"/>
            <a:ext cx="2175621" cy="800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7AE2E2-D519-4D40-462E-526AA6E646D3}"/>
              </a:ext>
            </a:extLst>
          </p:cNvPr>
          <p:cNvSpPr txBox="1"/>
          <p:nvPr/>
        </p:nvSpPr>
        <p:spPr>
          <a:xfrm>
            <a:off x="4424803" y="4172604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allFinalLines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032FB14-2883-C9F4-D57F-11CF060DD96C}"/>
              </a:ext>
            </a:extLst>
          </p:cNvPr>
          <p:cNvSpPr/>
          <p:nvPr/>
        </p:nvSpPr>
        <p:spPr>
          <a:xfrm>
            <a:off x="4278155" y="5137885"/>
            <a:ext cx="2175621" cy="800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781301-7692-7148-111A-08447F3D5132}"/>
              </a:ext>
            </a:extLst>
          </p:cNvPr>
          <p:cNvSpPr txBox="1"/>
          <p:nvPr/>
        </p:nvSpPr>
        <p:spPr>
          <a:xfrm>
            <a:off x="4611033" y="5217165"/>
            <a:ext cx="154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Processand</a:t>
            </a:r>
            <a:endParaRPr lang="en-US" altLang="ko-KR" dirty="0"/>
          </a:p>
          <a:p>
            <a:pPr algn="ctr"/>
            <a:r>
              <a:rPr lang="en-US" altLang="ko-KR" dirty="0" err="1"/>
              <a:t>ClassifyLanes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AE448A5-94F9-9EA5-8970-2561042DFBC2}"/>
              </a:ext>
            </a:extLst>
          </p:cNvPr>
          <p:cNvSpPr/>
          <p:nvPr/>
        </p:nvSpPr>
        <p:spPr>
          <a:xfrm>
            <a:off x="8584687" y="507912"/>
            <a:ext cx="2175621" cy="800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757700-CFF5-D19D-0E25-F7123A4C6036}"/>
              </a:ext>
            </a:extLst>
          </p:cNvPr>
          <p:cNvSpPr txBox="1"/>
          <p:nvPr/>
        </p:nvSpPr>
        <p:spPr>
          <a:xfrm>
            <a:off x="8522984" y="600677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각도 차이 </a:t>
            </a:r>
            <a:r>
              <a:rPr lang="en-US" altLang="ko-KR" dirty="0"/>
              <a:t>20</a:t>
            </a:r>
            <a:r>
              <a:rPr lang="ko-KR" altLang="en-US" dirty="0"/>
              <a:t>도 이내</a:t>
            </a:r>
            <a:endParaRPr lang="en-US" altLang="ko-KR" dirty="0"/>
          </a:p>
          <a:p>
            <a:pPr algn="ctr"/>
            <a:r>
              <a:rPr lang="ko-KR" altLang="en-US" dirty="0"/>
              <a:t>그룹화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CC58373-474D-FA1C-A874-82502A365142}"/>
              </a:ext>
            </a:extLst>
          </p:cNvPr>
          <p:cNvSpPr/>
          <p:nvPr/>
        </p:nvSpPr>
        <p:spPr>
          <a:xfrm>
            <a:off x="8584687" y="1773661"/>
            <a:ext cx="2175621" cy="800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0D3CE0A0-DF9B-CCFD-2CCD-630D64F38B70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 flipV="1">
            <a:off x="6453776" y="907939"/>
            <a:ext cx="2130911" cy="462997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7B85573-C4DD-DED0-3D33-37C8A5C4FB21}"/>
              </a:ext>
            </a:extLst>
          </p:cNvPr>
          <p:cNvSpPr txBox="1"/>
          <p:nvPr/>
        </p:nvSpPr>
        <p:spPr>
          <a:xfrm>
            <a:off x="8556666" y="1897655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각도 차이 </a:t>
            </a:r>
            <a:r>
              <a:rPr lang="en-US" altLang="ko-KR" dirty="0"/>
              <a:t>2</a:t>
            </a:r>
            <a:r>
              <a:rPr lang="ko-KR" altLang="en-US" dirty="0" err="1"/>
              <a:t>도이내</a:t>
            </a:r>
            <a:endParaRPr lang="en-US" altLang="ko-KR" dirty="0"/>
          </a:p>
          <a:p>
            <a:pPr algn="ctr"/>
            <a:r>
              <a:rPr lang="ko-KR" altLang="en-US" dirty="0"/>
              <a:t>그룹화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4CF0D15-FCF6-DEA5-B23D-0697D533AC78}"/>
              </a:ext>
            </a:extLst>
          </p:cNvPr>
          <p:cNvSpPr/>
          <p:nvPr/>
        </p:nvSpPr>
        <p:spPr>
          <a:xfrm>
            <a:off x="8636785" y="2916138"/>
            <a:ext cx="2175621" cy="800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FB2A84-45A8-ED77-F5F9-890F91666C8B}"/>
              </a:ext>
            </a:extLst>
          </p:cNvPr>
          <p:cNvSpPr txBox="1"/>
          <p:nvPr/>
        </p:nvSpPr>
        <p:spPr>
          <a:xfrm>
            <a:off x="8734176" y="3039410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각도의 </a:t>
            </a:r>
            <a:r>
              <a:rPr lang="ko-KR" altLang="en-US" dirty="0" err="1"/>
              <a:t>최빈</a:t>
            </a:r>
            <a:r>
              <a:rPr lang="ko-KR" altLang="en-US" dirty="0"/>
              <a:t> 그룹</a:t>
            </a:r>
            <a:endParaRPr lang="en-US" altLang="ko-KR" dirty="0"/>
          </a:p>
          <a:p>
            <a:pPr algn="ctr"/>
            <a:r>
              <a:rPr lang="ko-KR" altLang="en-US" dirty="0"/>
              <a:t>추출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013F1A5-C0D4-23B2-9AB0-635C67E88E7C}"/>
              </a:ext>
            </a:extLst>
          </p:cNvPr>
          <p:cNvSpPr/>
          <p:nvPr/>
        </p:nvSpPr>
        <p:spPr>
          <a:xfrm>
            <a:off x="8646390" y="4016938"/>
            <a:ext cx="2175621" cy="800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FB7FF2-0350-0A25-88D8-D35B5A49080F}"/>
              </a:ext>
            </a:extLst>
          </p:cNvPr>
          <p:cNvSpPr txBox="1"/>
          <p:nvPr/>
        </p:nvSpPr>
        <p:spPr>
          <a:xfrm>
            <a:off x="8867616" y="4242844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대표 선분 선택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60F5F8D-7804-5E79-AF68-764D0DAD3BD5}"/>
              </a:ext>
            </a:extLst>
          </p:cNvPr>
          <p:cNvCxnSpPr>
            <a:cxnSpLocks/>
            <a:stCxn id="27" idx="2"/>
            <a:endCxn id="51" idx="0"/>
          </p:cNvCxnSpPr>
          <p:nvPr/>
        </p:nvCxnSpPr>
        <p:spPr>
          <a:xfrm flipH="1">
            <a:off x="5292054" y="1037056"/>
            <a:ext cx="2959" cy="4503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20DBC59-7E02-E3DE-6981-B65004E9A081}"/>
              </a:ext>
            </a:extLst>
          </p:cNvPr>
          <p:cNvCxnSpPr>
            <a:cxnSpLocks/>
          </p:cNvCxnSpPr>
          <p:nvPr/>
        </p:nvCxnSpPr>
        <p:spPr>
          <a:xfrm flipH="1">
            <a:off x="5274661" y="2335911"/>
            <a:ext cx="2959" cy="4503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6BCB088-AEDC-99B8-DBE6-F3DB92A7CB4F}"/>
              </a:ext>
            </a:extLst>
          </p:cNvPr>
          <p:cNvCxnSpPr>
            <a:cxnSpLocks/>
          </p:cNvCxnSpPr>
          <p:nvPr/>
        </p:nvCxnSpPr>
        <p:spPr>
          <a:xfrm flipH="1">
            <a:off x="5327456" y="3637307"/>
            <a:ext cx="9024" cy="340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0B751EC-49A8-187A-99D3-711A4E59693F}"/>
              </a:ext>
            </a:extLst>
          </p:cNvPr>
          <p:cNvCxnSpPr>
            <a:cxnSpLocks/>
          </p:cNvCxnSpPr>
          <p:nvPr/>
        </p:nvCxnSpPr>
        <p:spPr>
          <a:xfrm flipH="1">
            <a:off x="5356942" y="4777394"/>
            <a:ext cx="9024" cy="340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6DAB453-E26A-FF63-8684-81C137F1623E}"/>
              </a:ext>
            </a:extLst>
          </p:cNvPr>
          <p:cNvCxnSpPr>
            <a:cxnSpLocks/>
          </p:cNvCxnSpPr>
          <p:nvPr/>
        </p:nvCxnSpPr>
        <p:spPr>
          <a:xfrm flipH="1">
            <a:off x="9760843" y="1339773"/>
            <a:ext cx="2959" cy="4503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4C49B96-2DC4-49DA-59D2-C77740D6A163}"/>
              </a:ext>
            </a:extLst>
          </p:cNvPr>
          <p:cNvCxnSpPr>
            <a:cxnSpLocks/>
          </p:cNvCxnSpPr>
          <p:nvPr/>
        </p:nvCxnSpPr>
        <p:spPr>
          <a:xfrm flipH="1">
            <a:off x="9716175" y="2540592"/>
            <a:ext cx="2959" cy="4503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9EFCA94-843C-26D0-C954-6D0D2FF46B16}"/>
              </a:ext>
            </a:extLst>
          </p:cNvPr>
          <p:cNvCxnSpPr>
            <a:cxnSpLocks/>
          </p:cNvCxnSpPr>
          <p:nvPr/>
        </p:nvCxnSpPr>
        <p:spPr>
          <a:xfrm>
            <a:off x="9734200" y="3650234"/>
            <a:ext cx="0" cy="394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B262B2-E57B-C33A-BAD5-DC7319E93686}"/>
              </a:ext>
            </a:extLst>
          </p:cNvPr>
          <p:cNvSpPr/>
          <p:nvPr/>
        </p:nvSpPr>
        <p:spPr>
          <a:xfrm>
            <a:off x="8636785" y="5186733"/>
            <a:ext cx="2175621" cy="8000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DBFB70-63F4-4B38-BFE5-D29C8482F181}"/>
              </a:ext>
            </a:extLst>
          </p:cNvPr>
          <p:cNvSpPr txBox="1"/>
          <p:nvPr/>
        </p:nvSpPr>
        <p:spPr>
          <a:xfrm>
            <a:off x="8951787" y="5313916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Lane1, Lane2</a:t>
            </a:r>
          </a:p>
          <a:p>
            <a:pPr algn="ctr"/>
            <a:r>
              <a:rPr lang="ko-KR" altLang="en-US" dirty="0"/>
              <a:t>분류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1955C96-357D-4324-30D3-3FA0E8D3EA8E}"/>
              </a:ext>
            </a:extLst>
          </p:cNvPr>
          <p:cNvCxnSpPr>
            <a:cxnSpLocks/>
          </p:cNvCxnSpPr>
          <p:nvPr/>
        </p:nvCxnSpPr>
        <p:spPr>
          <a:xfrm>
            <a:off x="9735395" y="4792027"/>
            <a:ext cx="0" cy="394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94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281A54-1BEB-0792-4C52-E4769F3129EB}"/>
              </a:ext>
            </a:extLst>
          </p:cNvPr>
          <p:cNvSpPr/>
          <p:nvPr/>
        </p:nvSpPr>
        <p:spPr>
          <a:xfrm>
            <a:off x="2749686" y="885217"/>
            <a:ext cx="612842" cy="9046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앞차앞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0B685-5038-7C38-45AE-B00C77360E75}"/>
              </a:ext>
            </a:extLst>
          </p:cNvPr>
          <p:cNvSpPr/>
          <p:nvPr/>
        </p:nvSpPr>
        <p:spPr>
          <a:xfrm>
            <a:off x="2765900" y="2146570"/>
            <a:ext cx="612842" cy="7782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EC6810-C525-F4F9-E0BF-EDF6841080C1}"/>
              </a:ext>
            </a:extLst>
          </p:cNvPr>
          <p:cNvSpPr/>
          <p:nvPr/>
        </p:nvSpPr>
        <p:spPr>
          <a:xfrm>
            <a:off x="2752930" y="3420894"/>
            <a:ext cx="648512" cy="7782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응급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9974BC-DCAE-B87D-667F-701759435F24}"/>
              </a:ext>
            </a:extLst>
          </p:cNvPr>
          <p:cNvSpPr/>
          <p:nvPr/>
        </p:nvSpPr>
        <p:spPr>
          <a:xfrm>
            <a:off x="3968886" y="3429000"/>
            <a:ext cx="612842" cy="7782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옆차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F668376-3237-DFF4-4EDC-C95E72B5514E}"/>
              </a:ext>
            </a:extLst>
          </p:cNvPr>
          <p:cNvCxnSpPr/>
          <p:nvPr/>
        </p:nvCxnSpPr>
        <p:spPr>
          <a:xfrm>
            <a:off x="2363822" y="629055"/>
            <a:ext cx="0" cy="40758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63FF0D-0B8F-421B-ED4C-E5088484D1F2}"/>
              </a:ext>
            </a:extLst>
          </p:cNvPr>
          <p:cNvCxnSpPr/>
          <p:nvPr/>
        </p:nvCxnSpPr>
        <p:spPr>
          <a:xfrm>
            <a:off x="4802222" y="629055"/>
            <a:ext cx="0" cy="4075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0F66BC9-A718-D5DA-2DE4-0FCF47334355}"/>
              </a:ext>
            </a:extLst>
          </p:cNvPr>
          <p:cNvCxnSpPr>
            <a:cxnSpLocks/>
          </p:cNvCxnSpPr>
          <p:nvPr/>
        </p:nvCxnSpPr>
        <p:spPr>
          <a:xfrm>
            <a:off x="1348902" y="629055"/>
            <a:ext cx="0" cy="499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397742-4477-54C0-A050-79A5CBD3BF8A}"/>
              </a:ext>
            </a:extLst>
          </p:cNvPr>
          <p:cNvCxnSpPr/>
          <p:nvPr/>
        </p:nvCxnSpPr>
        <p:spPr>
          <a:xfrm>
            <a:off x="473413" y="629055"/>
            <a:ext cx="0" cy="4075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749376-9FB7-F676-C97A-AFA90D2BB9F1}"/>
              </a:ext>
            </a:extLst>
          </p:cNvPr>
          <p:cNvSpPr txBox="1"/>
          <p:nvPr/>
        </p:nvSpPr>
        <p:spPr>
          <a:xfrm>
            <a:off x="4841136" y="503261"/>
            <a:ext cx="79816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응급차 기준</a:t>
            </a:r>
            <a:endParaRPr lang="en-US" altLang="ko-KR" dirty="0"/>
          </a:p>
          <a:p>
            <a:r>
              <a:rPr lang="ko-KR" altLang="en-US" dirty="0"/>
              <a:t>앞차가 없으면 </a:t>
            </a:r>
            <a:r>
              <a:rPr lang="en-US" altLang="ko-KR" dirty="0"/>
              <a:t>-&gt; </a:t>
            </a:r>
            <a:r>
              <a:rPr lang="ko-KR" altLang="en-US" b="1" dirty="0"/>
              <a:t>쭉 이동</a:t>
            </a:r>
            <a:endParaRPr lang="en-US" altLang="ko-KR" b="1" dirty="0"/>
          </a:p>
          <a:p>
            <a:r>
              <a:rPr lang="ko-KR" altLang="en-US" dirty="0"/>
              <a:t>중앙선을 넘지 않는 조건에서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옆으로 </a:t>
            </a:r>
            <a:r>
              <a:rPr lang="ko-KR" altLang="en-US" dirty="0" err="1"/>
              <a:t>이동할때</a:t>
            </a:r>
            <a:r>
              <a:rPr lang="ko-KR" altLang="en-US" dirty="0"/>
              <a:t> 중앙선을 넘는 라인으로 가면 안됨</a:t>
            </a:r>
            <a:r>
              <a:rPr lang="en-US" altLang="ko-KR" dirty="0"/>
              <a:t>, </a:t>
            </a:r>
            <a:r>
              <a:rPr lang="ko-KR" altLang="en-US" dirty="0"/>
              <a:t>응급차는 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앞차가 있으면 </a:t>
            </a:r>
            <a:r>
              <a:rPr lang="en-US" altLang="ko-KR" dirty="0"/>
              <a:t>-&gt; </a:t>
            </a:r>
            <a:r>
              <a:rPr lang="ko-KR" altLang="en-US" dirty="0" err="1"/>
              <a:t>옆차에</a:t>
            </a:r>
            <a:r>
              <a:rPr lang="ko-KR" altLang="en-US" dirty="0"/>
              <a:t> 차가 없으면</a:t>
            </a:r>
            <a:endParaRPr lang="en-US" altLang="ko-KR" dirty="0"/>
          </a:p>
          <a:p>
            <a:r>
              <a:rPr lang="en-US" altLang="ko-KR" dirty="0"/>
              <a:t>                   -&gt; </a:t>
            </a:r>
            <a:r>
              <a:rPr lang="ko-KR" altLang="en-US" b="1" dirty="0"/>
              <a:t>응급차를 옆라인으로 이동</a:t>
            </a:r>
            <a:endParaRPr lang="en-US" altLang="ko-KR" b="1" dirty="0"/>
          </a:p>
          <a:p>
            <a:r>
              <a:rPr lang="en-US" altLang="ko-KR" dirty="0"/>
              <a:t>                   -&gt; </a:t>
            </a:r>
            <a:r>
              <a:rPr lang="ko-KR" altLang="en-US" dirty="0" err="1"/>
              <a:t>옆차에</a:t>
            </a:r>
            <a:r>
              <a:rPr lang="ko-KR" altLang="en-US" dirty="0"/>
              <a:t> 차가 있으면</a:t>
            </a:r>
            <a:endParaRPr lang="en-US" altLang="ko-KR" dirty="0"/>
          </a:p>
          <a:p>
            <a:r>
              <a:rPr lang="en-US" altLang="ko-KR" dirty="0"/>
              <a:t>	             -&gt;</a:t>
            </a:r>
            <a:r>
              <a:rPr lang="ko-KR" altLang="en-US" dirty="0"/>
              <a:t> 앞차의 앞에 차가 있으면</a:t>
            </a:r>
            <a:endParaRPr lang="en-US" altLang="ko-KR" dirty="0"/>
          </a:p>
          <a:p>
            <a:r>
              <a:rPr lang="en-US" altLang="ko-KR" dirty="0"/>
              <a:t>                             -&gt; </a:t>
            </a:r>
            <a:r>
              <a:rPr lang="ko-KR" altLang="en-US" b="1" dirty="0"/>
              <a:t>원래의 속도와 라인 유지</a:t>
            </a:r>
            <a:r>
              <a:rPr lang="en-US" altLang="ko-KR" dirty="0"/>
              <a:t>                               </a:t>
            </a:r>
          </a:p>
          <a:p>
            <a:r>
              <a:rPr lang="en-US" altLang="ko-KR" dirty="0"/>
              <a:t>                        -&gt; </a:t>
            </a:r>
            <a:r>
              <a:rPr lang="ko-KR" altLang="en-US" dirty="0"/>
              <a:t>앞차의 앞에 차가 없으면 </a:t>
            </a:r>
            <a:endParaRPr lang="en-US" altLang="ko-KR" dirty="0"/>
          </a:p>
          <a:p>
            <a:r>
              <a:rPr lang="en-US" altLang="ko-KR" dirty="0"/>
              <a:t>                               -&gt; </a:t>
            </a:r>
            <a:r>
              <a:rPr lang="ko-KR" altLang="en-US" b="1" dirty="0"/>
              <a:t>앞차의 속도를 늘려서 옆라인으로 이동</a:t>
            </a:r>
            <a:endParaRPr lang="en-US" altLang="ko-KR" b="1" dirty="0"/>
          </a:p>
          <a:p>
            <a:r>
              <a:rPr lang="en-US" altLang="ko-KR" b="1" dirty="0"/>
              <a:t>		             </a:t>
            </a:r>
            <a:r>
              <a:rPr lang="ko-KR" altLang="en-US" b="1" dirty="0"/>
              <a:t>응급차의 속도를 늘리고 원래 차선 유지</a:t>
            </a:r>
            <a:endParaRPr lang="en-US" altLang="ko-KR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040274-E148-84DE-2B70-AFA2DC5E1EE2}"/>
              </a:ext>
            </a:extLst>
          </p:cNvPr>
          <p:cNvCxnSpPr>
            <a:cxnSpLocks/>
          </p:cNvCxnSpPr>
          <p:nvPr/>
        </p:nvCxnSpPr>
        <p:spPr>
          <a:xfrm>
            <a:off x="1348902" y="1712067"/>
            <a:ext cx="0" cy="499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05D0B0-E7FD-8C72-115E-B1E099BC573F}"/>
              </a:ext>
            </a:extLst>
          </p:cNvPr>
          <p:cNvCxnSpPr>
            <a:cxnSpLocks/>
          </p:cNvCxnSpPr>
          <p:nvPr/>
        </p:nvCxnSpPr>
        <p:spPr>
          <a:xfrm>
            <a:off x="1348902" y="2762655"/>
            <a:ext cx="0" cy="499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7887A3-DBFC-FA08-097B-459250E4F336}"/>
              </a:ext>
            </a:extLst>
          </p:cNvPr>
          <p:cNvCxnSpPr>
            <a:cxnSpLocks/>
          </p:cNvCxnSpPr>
          <p:nvPr/>
        </p:nvCxnSpPr>
        <p:spPr>
          <a:xfrm>
            <a:off x="1348902" y="3810001"/>
            <a:ext cx="0" cy="499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742338-588F-6020-00C3-5CB843362DB0}"/>
              </a:ext>
            </a:extLst>
          </p:cNvPr>
          <p:cNvCxnSpPr>
            <a:cxnSpLocks/>
          </p:cNvCxnSpPr>
          <p:nvPr/>
        </p:nvCxnSpPr>
        <p:spPr>
          <a:xfrm>
            <a:off x="3748391" y="664723"/>
            <a:ext cx="0" cy="499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78A5F18-468C-A6D4-A97D-ADA72A4EFAD0}"/>
              </a:ext>
            </a:extLst>
          </p:cNvPr>
          <p:cNvCxnSpPr>
            <a:cxnSpLocks/>
          </p:cNvCxnSpPr>
          <p:nvPr/>
        </p:nvCxnSpPr>
        <p:spPr>
          <a:xfrm>
            <a:off x="3748391" y="1747735"/>
            <a:ext cx="0" cy="499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67FDB0C-5A53-95FC-190A-BFC7851E7F72}"/>
              </a:ext>
            </a:extLst>
          </p:cNvPr>
          <p:cNvCxnSpPr>
            <a:cxnSpLocks/>
          </p:cNvCxnSpPr>
          <p:nvPr/>
        </p:nvCxnSpPr>
        <p:spPr>
          <a:xfrm>
            <a:off x="3748391" y="2798323"/>
            <a:ext cx="0" cy="499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BE68AB-EC1A-ECE6-A3CF-FE913069F17A}"/>
              </a:ext>
            </a:extLst>
          </p:cNvPr>
          <p:cNvCxnSpPr>
            <a:cxnSpLocks/>
          </p:cNvCxnSpPr>
          <p:nvPr/>
        </p:nvCxnSpPr>
        <p:spPr>
          <a:xfrm>
            <a:off x="3748391" y="3845669"/>
            <a:ext cx="0" cy="499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5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45EE920-63E5-C439-CBB7-8EAB0BB477AF}"/>
              </a:ext>
            </a:extLst>
          </p:cNvPr>
          <p:cNvCxnSpPr>
            <a:cxnSpLocks/>
            <a:stCxn id="21" idx="2"/>
            <a:endCxn id="15" idx="0"/>
          </p:cNvCxnSpPr>
          <p:nvPr/>
        </p:nvCxnSpPr>
        <p:spPr>
          <a:xfrm>
            <a:off x="3624459" y="1675484"/>
            <a:ext cx="0" cy="115725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160929-AC0A-53B1-8002-28B184CE7757}"/>
              </a:ext>
            </a:extLst>
          </p:cNvPr>
          <p:cNvSpPr txBox="1"/>
          <p:nvPr/>
        </p:nvSpPr>
        <p:spPr>
          <a:xfrm>
            <a:off x="3171451" y="114017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앞차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D6BDD4-0E62-C468-5491-AEBF2A89AD53}"/>
              </a:ext>
            </a:extLst>
          </p:cNvPr>
          <p:cNvSpPr/>
          <p:nvPr/>
        </p:nvSpPr>
        <p:spPr>
          <a:xfrm>
            <a:off x="5277035" y="2841189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86E7E9-D627-017C-FD7B-822D0C2CECFA}"/>
              </a:ext>
            </a:extLst>
          </p:cNvPr>
          <p:cNvSpPr/>
          <p:nvPr/>
        </p:nvSpPr>
        <p:spPr>
          <a:xfrm>
            <a:off x="2605211" y="2832739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B02AE8-53DD-172B-65B4-BC2CC7BC1214}"/>
              </a:ext>
            </a:extLst>
          </p:cNvPr>
          <p:cNvSpPr txBox="1"/>
          <p:nvPr/>
        </p:nvSpPr>
        <p:spPr>
          <a:xfrm>
            <a:off x="2702025" y="2998715"/>
            <a:ext cx="18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옆차</a:t>
            </a:r>
            <a:r>
              <a:rPr lang="ko-KR" altLang="en-US" dirty="0"/>
              <a:t>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663BE0-9CA4-49E3-65F1-3BADF400DBE5}"/>
              </a:ext>
            </a:extLst>
          </p:cNvPr>
          <p:cNvSpPr/>
          <p:nvPr/>
        </p:nvSpPr>
        <p:spPr>
          <a:xfrm>
            <a:off x="2605211" y="974200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611AFBB-AB6C-5298-3CB6-D3E38A6F9091}"/>
              </a:ext>
            </a:extLst>
          </p:cNvPr>
          <p:cNvCxnSpPr>
            <a:cxnSpLocks/>
          </p:cNvCxnSpPr>
          <p:nvPr/>
        </p:nvCxnSpPr>
        <p:spPr>
          <a:xfrm>
            <a:off x="9090113" y="1615202"/>
            <a:ext cx="9564" cy="33838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398C49-8A25-8859-21A0-FE88B4F95178}"/>
              </a:ext>
            </a:extLst>
          </p:cNvPr>
          <p:cNvSpPr txBox="1"/>
          <p:nvPr/>
        </p:nvSpPr>
        <p:spPr>
          <a:xfrm>
            <a:off x="8646668" y="103268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앞차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A707BB-81DD-2A99-E80A-D724E26BAEFD}"/>
              </a:ext>
            </a:extLst>
          </p:cNvPr>
          <p:cNvSpPr/>
          <p:nvPr/>
        </p:nvSpPr>
        <p:spPr>
          <a:xfrm>
            <a:off x="8111052" y="1980745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37F5C2-70B4-FB87-A0FF-1ED7B66051AD}"/>
              </a:ext>
            </a:extLst>
          </p:cNvPr>
          <p:cNvSpPr txBox="1"/>
          <p:nvPr/>
        </p:nvSpPr>
        <p:spPr>
          <a:xfrm>
            <a:off x="8146151" y="2169597"/>
            <a:ext cx="198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응급차 속도 증가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324BDB-B073-9F0F-F711-29EF4B342514}"/>
              </a:ext>
            </a:extLst>
          </p:cNvPr>
          <p:cNvSpPr/>
          <p:nvPr/>
        </p:nvSpPr>
        <p:spPr>
          <a:xfrm>
            <a:off x="8080430" y="908810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7E17FFC-B126-8A67-B47A-B5CDD770CAAD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624459" y="2102475"/>
            <a:ext cx="2671824" cy="738714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29FA82-E01D-A55B-09C0-870E49008D33}"/>
              </a:ext>
            </a:extLst>
          </p:cNvPr>
          <p:cNvSpPr txBox="1"/>
          <p:nvPr/>
        </p:nvSpPr>
        <p:spPr>
          <a:xfrm>
            <a:off x="5373849" y="2998715"/>
            <a:ext cx="184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옆차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45E74F-9B01-BE3A-A5F2-D2048F5C5AF8}"/>
              </a:ext>
            </a:extLst>
          </p:cNvPr>
          <p:cNvSpPr txBox="1"/>
          <p:nvPr/>
        </p:nvSpPr>
        <p:spPr>
          <a:xfrm>
            <a:off x="2878221" y="507947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앞차의 앞 </a:t>
            </a:r>
            <a:r>
              <a:rPr lang="en-US" altLang="ko-KR" dirty="0"/>
              <a:t>O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B201DA-B20B-C6B3-9B17-A3AE7493B10E}"/>
              </a:ext>
            </a:extLst>
          </p:cNvPr>
          <p:cNvSpPr txBox="1"/>
          <p:nvPr/>
        </p:nvSpPr>
        <p:spPr>
          <a:xfrm>
            <a:off x="2796992" y="6081408"/>
            <a:ext cx="1693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원래의 속도 라인 유지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1B894A-5C76-51AF-D62A-D1A2436128A2}"/>
              </a:ext>
            </a:extLst>
          </p:cNvPr>
          <p:cNvSpPr/>
          <p:nvPr/>
        </p:nvSpPr>
        <p:spPr>
          <a:xfrm>
            <a:off x="2624569" y="4913499"/>
            <a:ext cx="2038495" cy="6766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AB30490-3F70-1DAB-B16C-8082B2AEDEB3}"/>
              </a:ext>
            </a:extLst>
          </p:cNvPr>
          <p:cNvCxnSpPr>
            <a:cxnSpLocks/>
          </p:cNvCxnSpPr>
          <p:nvPr/>
        </p:nvCxnSpPr>
        <p:spPr>
          <a:xfrm>
            <a:off x="3639389" y="5636958"/>
            <a:ext cx="8853" cy="3299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7D80D1-4EA6-ACE0-EC16-BB68565E1DF1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>
            <a:off x="3624459" y="3534023"/>
            <a:ext cx="19358" cy="1379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C31938-BAC4-F880-9338-F279EA55D890}"/>
              </a:ext>
            </a:extLst>
          </p:cNvPr>
          <p:cNvSpPr txBox="1"/>
          <p:nvPr/>
        </p:nvSpPr>
        <p:spPr>
          <a:xfrm>
            <a:off x="5419955" y="388210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응급차 </a:t>
            </a:r>
            <a:endParaRPr lang="en-US" altLang="ko-KR" dirty="0"/>
          </a:p>
          <a:p>
            <a:pPr algn="ctr"/>
            <a:r>
              <a:rPr lang="ko-KR" altLang="en-US" dirty="0"/>
              <a:t>옆라인으로 이동</a:t>
            </a:r>
            <a:endParaRPr lang="en-US" altLang="ko-KR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F496DA-EF9E-7975-E332-3F829F9E3C82}"/>
              </a:ext>
            </a:extLst>
          </p:cNvPr>
          <p:cNvSpPr/>
          <p:nvPr/>
        </p:nvSpPr>
        <p:spPr>
          <a:xfrm>
            <a:off x="5296392" y="3824345"/>
            <a:ext cx="2038495" cy="6766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093AA24-2273-8431-F43D-A26CA3837AB9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6296282" y="3548576"/>
            <a:ext cx="19358" cy="2757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61580F-70B6-E271-78D9-4CACFD775AEF}"/>
              </a:ext>
            </a:extLst>
          </p:cNvPr>
          <p:cNvSpPr/>
          <p:nvPr/>
        </p:nvSpPr>
        <p:spPr>
          <a:xfrm>
            <a:off x="2624569" y="5988508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A37BD52-E332-0D39-52C3-370537E658CA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700067" y="4639871"/>
            <a:ext cx="5199302" cy="282061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E7ECB9-EF23-B617-F8C2-9F0B2AED363C}"/>
              </a:ext>
            </a:extLst>
          </p:cNvPr>
          <p:cNvSpPr txBox="1"/>
          <p:nvPr/>
        </p:nvSpPr>
        <p:spPr>
          <a:xfrm>
            <a:off x="8211564" y="509205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앞차의 앞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CEAC78-B3ED-830A-C8FE-3300B083C7E6}"/>
              </a:ext>
            </a:extLst>
          </p:cNvPr>
          <p:cNvSpPr/>
          <p:nvPr/>
        </p:nvSpPr>
        <p:spPr>
          <a:xfrm>
            <a:off x="7880121" y="4921932"/>
            <a:ext cx="2038495" cy="6766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557B6F7-47BF-1270-2911-8442407FDD88}"/>
              </a:ext>
            </a:extLst>
          </p:cNvPr>
          <p:cNvCxnSpPr>
            <a:cxnSpLocks/>
          </p:cNvCxnSpPr>
          <p:nvPr/>
        </p:nvCxnSpPr>
        <p:spPr>
          <a:xfrm>
            <a:off x="8894941" y="5645391"/>
            <a:ext cx="8853" cy="3299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3A4B69D-27FB-CCD1-88FA-50FA618C38C3}"/>
              </a:ext>
            </a:extLst>
          </p:cNvPr>
          <p:cNvSpPr txBox="1"/>
          <p:nvPr/>
        </p:nvSpPr>
        <p:spPr>
          <a:xfrm>
            <a:off x="7521451" y="6081408"/>
            <a:ext cx="3211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앞차 속도 증가 </a:t>
            </a:r>
            <a:r>
              <a:rPr lang="ko-KR" altLang="en-US" dirty="0" err="1"/>
              <a:t>옆라인</a:t>
            </a:r>
            <a:r>
              <a:rPr lang="ko-KR" altLang="en-US" dirty="0"/>
              <a:t> 이동</a:t>
            </a:r>
            <a:endParaRPr lang="en-US" altLang="ko-KR" dirty="0"/>
          </a:p>
          <a:p>
            <a:pPr algn="ctr"/>
            <a:r>
              <a:rPr lang="ko-KR" altLang="en-US" dirty="0"/>
              <a:t>응급차 속도 증가</a:t>
            </a:r>
            <a:endParaRPr lang="en-US" altLang="ko-KR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165CE16-CCAA-CAFA-B92A-9C1A3FEDA6B7}"/>
              </a:ext>
            </a:extLst>
          </p:cNvPr>
          <p:cNvSpPr/>
          <p:nvPr/>
        </p:nvSpPr>
        <p:spPr>
          <a:xfrm>
            <a:off x="7315530" y="6051123"/>
            <a:ext cx="3511779" cy="6766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A26703-D325-80E3-CA6D-6A6D0ADF6722}"/>
              </a:ext>
            </a:extLst>
          </p:cNvPr>
          <p:cNvSpPr txBox="1"/>
          <p:nvPr/>
        </p:nvSpPr>
        <p:spPr>
          <a:xfrm>
            <a:off x="5940089" y="3015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응급차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065FF22-A2C0-F34B-334C-8239DE58CEEE}"/>
              </a:ext>
            </a:extLst>
          </p:cNvPr>
          <p:cNvSpPr/>
          <p:nvPr/>
        </p:nvSpPr>
        <p:spPr>
          <a:xfrm>
            <a:off x="5373849" y="135558"/>
            <a:ext cx="2038495" cy="7012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5F26B566-3641-2A66-422C-0BC340D54B60}"/>
              </a:ext>
            </a:extLst>
          </p:cNvPr>
          <p:cNvCxnSpPr>
            <a:cxnSpLocks/>
            <a:stCxn id="71" idx="3"/>
            <a:endCxn id="27" idx="0"/>
          </p:cNvCxnSpPr>
          <p:nvPr/>
        </p:nvCxnSpPr>
        <p:spPr>
          <a:xfrm>
            <a:off x="7412344" y="486200"/>
            <a:ext cx="1687334" cy="42261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3342557A-3983-C7EA-DB4F-08E01166C683}"/>
              </a:ext>
            </a:extLst>
          </p:cNvPr>
          <p:cNvCxnSpPr>
            <a:cxnSpLocks/>
            <a:stCxn id="71" idx="1"/>
            <a:endCxn id="21" idx="0"/>
          </p:cNvCxnSpPr>
          <p:nvPr/>
        </p:nvCxnSpPr>
        <p:spPr>
          <a:xfrm rot="10800000" flipV="1">
            <a:off x="3624459" y="486200"/>
            <a:ext cx="1749390" cy="48800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5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41103_191140079">
            <a:hlinkClick r:id="" action="ppaction://media"/>
            <a:extLst>
              <a:ext uri="{FF2B5EF4-FFF2-40B4-BE49-F238E27FC236}">
                <a16:creationId xmlns:a16="http://schemas.microsoft.com/office/drawing/2014/main" id="{EA87CE69-3C02-0E37-D193-B5A2919DBC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983" y="263843"/>
            <a:ext cx="11435024" cy="59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9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427</Words>
  <Application>Microsoft Office PowerPoint</Application>
  <PresentationFormat>와이드스크린</PresentationFormat>
  <Paragraphs>95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주제 선정 배경</vt:lpstr>
      <vt:lpstr>PowerPoint 프레젠테이션</vt:lpstr>
      <vt:lpstr>주제 선정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서윤 정</dc:creator>
  <cp:lastModifiedBy>서윤 정</cp:lastModifiedBy>
  <cp:revision>23</cp:revision>
  <dcterms:created xsi:type="dcterms:W3CDTF">2024-09-08T10:18:07Z</dcterms:created>
  <dcterms:modified xsi:type="dcterms:W3CDTF">2024-11-20T06:31:04Z</dcterms:modified>
</cp:coreProperties>
</file>